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1"/>
  </p:sldMasterIdLst>
  <p:notesMasterIdLst>
    <p:notesMasterId r:id="rId43"/>
  </p:notesMasterIdLst>
  <p:handoutMasterIdLst>
    <p:handoutMasterId r:id="rId44"/>
  </p:handoutMasterIdLst>
  <p:sldIdLst>
    <p:sldId id="1860" r:id="rId2"/>
    <p:sldId id="1861" r:id="rId3"/>
    <p:sldId id="2076138885" r:id="rId4"/>
    <p:sldId id="2076138886" r:id="rId5"/>
    <p:sldId id="2076138887" r:id="rId6"/>
    <p:sldId id="2076138895" r:id="rId7"/>
    <p:sldId id="2076138888" r:id="rId8"/>
    <p:sldId id="757" r:id="rId9"/>
    <p:sldId id="761" r:id="rId10"/>
    <p:sldId id="758" r:id="rId11"/>
    <p:sldId id="762" r:id="rId12"/>
    <p:sldId id="764" r:id="rId13"/>
    <p:sldId id="2076138894" r:id="rId14"/>
    <p:sldId id="2076138893" r:id="rId15"/>
    <p:sldId id="2076138889" r:id="rId16"/>
    <p:sldId id="2076138890" r:id="rId17"/>
    <p:sldId id="767" r:id="rId18"/>
    <p:sldId id="4301" r:id="rId19"/>
    <p:sldId id="768" r:id="rId20"/>
    <p:sldId id="769" r:id="rId21"/>
    <p:sldId id="4298" r:id="rId22"/>
    <p:sldId id="777" r:id="rId23"/>
    <p:sldId id="778" r:id="rId24"/>
    <p:sldId id="779" r:id="rId25"/>
    <p:sldId id="2076138891" r:id="rId26"/>
    <p:sldId id="774" r:id="rId27"/>
    <p:sldId id="2076138896" r:id="rId28"/>
    <p:sldId id="775" r:id="rId29"/>
    <p:sldId id="4299" r:id="rId30"/>
    <p:sldId id="1882" r:id="rId31"/>
    <p:sldId id="1888" r:id="rId32"/>
    <p:sldId id="1891" r:id="rId33"/>
    <p:sldId id="1892" r:id="rId34"/>
    <p:sldId id="2076137671" r:id="rId35"/>
    <p:sldId id="2076137672" r:id="rId36"/>
    <p:sldId id="2076138892" r:id="rId37"/>
    <p:sldId id="4297" r:id="rId38"/>
    <p:sldId id="2076137673" r:id="rId39"/>
    <p:sldId id="4294" r:id="rId40"/>
    <p:sldId id="1840" r:id="rId41"/>
    <p:sldId id="4296"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886"/>
            <p14:sldId id="2076138887"/>
            <p14:sldId id="2076138895"/>
            <p14:sldId id="2076138888"/>
            <p14:sldId id="757"/>
            <p14:sldId id="761"/>
            <p14:sldId id="758"/>
            <p14:sldId id="762"/>
            <p14:sldId id="764"/>
            <p14:sldId id="2076138894"/>
            <p14:sldId id="2076138893"/>
            <p14:sldId id="2076138889"/>
            <p14:sldId id="2076138890"/>
            <p14:sldId id="767"/>
            <p14:sldId id="4301"/>
            <p14:sldId id="768"/>
            <p14:sldId id="769"/>
            <p14:sldId id="4298"/>
            <p14:sldId id="777"/>
            <p14:sldId id="778"/>
            <p14:sldId id="779"/>
            <p14:sldId id="2076138891"/>
            <p14:sldId id="774"/>
            <p14:sldId id="2076138896"/>
            <p14:sldId id="775"/>
            <p14:sldId id="4299"/>
            <p14:sldId id="1882"/>
            <p14:sldId id="1888"/>
            <p14:sldId id="1891"/>
            <p14:sldId id="1892"/>
            <p14:sldId id="2076137671"/>
            <p14:sldId id="2076137672"/>
            <p14:sldId id="2076138892"/>
            <p14:sldId id="4297"/>
            <p14:sldId id="2076137673"/>
            <p14:sldId id="4294"/>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78" y="3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9.jpeg"/></Relationships>
</file>

<file path=ppt/diagrams/_rels/data2.xml.rels><?xml version="1.0" encoding="UTF-8" standalone="yes"?>
<Relationships xmlns="http://schemas.openxmlformats.org/package/2006/relationships"><Relationship Id="rId1" Type="http://schemas.openxmlformats.org/officeDocument/2006/relationships/image" Target="../media/image10.jpeg"/></Relationships>
</file>

<file path=ppt/diagrams/_rels/data3.xml.rels><?xml version="1.0" encoding="UTF-8" standalone="yes"?>
<Relationships xmlns="http://schemas.openxmlformats.org/package/2006/relationships"><Relationship Id="rId1" Type="http://schemas.openxmlformats.org/officeDocument/2006/relationships/image" Target="../media/image11.jpeg"/></Relationships>
</file>

<file path=ppt/diagrams/_rels/data4.xml.rels><?xml version="1.0" encoding="UTF-8" standalone="yes"?>
<Relationships xmlns="http://schemas.openxmlformats.org/package/2006/relationships"><Relationship Id="rId1" Type="http://schemas.openxmlformats.org/officeDocument/2006/relationships/image" Target="../media/image12.jpeg"/></Relationships>
</file>

<file path=ppt/diagrams/_rels/data5.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10/20/2021 9:35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10/20/2021 9:33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55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10/20/2021 9:33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5FAFDE-5384-475F-AC55-2D8BC34AA4C7}" type="slidenum">
              <a:rPr lang="en-AU" smtClean="0"/>
              <a:t>13</a:t>
            </a:fld>
            <a:endParaRPr lang="en-AU"/>
          </a:p>
        </p:txBody>
      </p:sp>
    </p:spTree>
    <p:extLst>
      <p:ext uri="{BB962C8B-B14F-4D97-AF65-F5344CB8AC3E}">
        <p14:creationId xmlns:p14="http://schemas.microsoft.com/office/powerpoint/2010/main" val="426856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061152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10/20/2021</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10/20/2021</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hyperlink" Target="http://aka.ms/GraphBestPractic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hyperlink" Target="https://graph.microsoft.com/v1.0/group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26" Type="http://schemas.openxmlformats.org/officeDocument/2006/relationships/diagramData" Target="../diagrams/data5.xml"/><Relationship Id="rId3" Type="http://schemas.openxmlformats.org/officeDocument/2006/relationships/image" Target="../media/image6.png"/><Relationship Id="rId21" Type="http://schemas.openxmlformats.org/officeDocument/2006/relationships/diagramData" Target="../diagrams/data4.xml"/><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5" Type="http://schemas.microsoft.com/office/2007/relationships/diagramDrawing" Target="../diagrams/drawing4.xml"/><Relationship Id="rId2" Type="http://schemas.openxmlformats.org/officeDocument/2006/relationships/notesSlide" Target="../notesSlides/notesSlide3.xml"/><Relationship Id="rId16" Type="http://schemas.openxmlformats.org/officeDocument/2006/relationships/diagramData" Target="../diagrams/data3.xml"/><Relationship Id="rId20" Type="http://schemas.microsoft.com/office/2007/relationships/diagramDrawing" Target="../diagrams/drawing3.xml"/><Relationship Id="rId29" Type="http://schemas.openxmlformats.org/officeDocument/2006/relationships/diagramColors" Target="../diagrams/colors5.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diagramColors" Target="../diagrams/colors4.xml"/><Relationship Id="rId32" Type="http://schemas.openxmlformats.org/officeDocument/2006/relationships/image" Target="../media/image15.png"/><Relationship Id="rId5" Type="http://schemas.openxmlformats.org/officeDocument/2006/relationships/image" Target="../media/image8.png"/><Relationship Id="rId15" Type="http://schemas.microsoft.com/office/2007/relationships/diagramDrawing" Target="../diagrams/drawing2.xml"/><Relationship Id="rId23" Type="http://schemas.openxmlformats.org/officeDocument/2006/relationships/diagramQuickStyle" Target="../diagrams/quickStyle4.xml"/><Relationship Id="rId28" Type="http://schemas.openxmlformats.org/officeDocument/2006/relationships/diagramQuickStyle" Target="../diagrams/quickStyle5.xml"/><Relationship Id="rId10" Type="http://schemas.microsoft.com/office/2007/relationships/diagramDrawing" Target="../diagrams/drawing1.xml"/><Relationship Id="rId19" Type="http://schemas.openxmlformats.org/officeDocument/2006/relationships/diagramColors" Target="../diagrams/colors3.xml"/><Relationship Id="rId31"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diagramLayout" Target="../diagrams/layout4.xml"/><Relationship Id="rId27" Type="http://schemas.openxmlformats.org/officeDocument/2006/relationships/diagramLayout" Target="../diagrams/layout5.xml"/><Relationship Id="rId30" Type="http://schemas.microsoft.com/office/2007/relationships/diagramDrawing" Target="../diagrams/drawing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393435" y="166304"/>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632311"/>
          </a:xfrm>
          <a:prstGeom prst="rect">
            <a:avLst/>
          </a:prstGeom>
          <a:noFill/>
        </p:spPr>
        <p:txBody>
          <a:bodyPr wrap="square" rtlCol="0">
            <a:spAutoFit/>
          </a:bodyPr>
          <a:lstStyle/>
          <a:p>
            <a:r>
              <a:rPr lang="en-US" sz="4000"/>
              <a:t>App requests a scope</a:t>
            </a:r>
          </a:p>
          <a:p>
            <a:endParaRPr lang="en-US" sz="4000"/>
          </a:p>
          <a:p>
            <a:r>
              <a:rPr lang="en-US" sz="4000"/>
              <a:t>User is presented a Permission dialog listing the scopes</a:t>
            </a:r>
          </a:p>
          <a:p>
            <a:endParaRPr lang="en-US" sz="4000"/>
          </a:p>
          <a:p>
            <a:r>
              <a:rPr lang="en-US" sz="4000"/>
              <a:t>As result we often refer to </a:t>
            </a:r>
            <a:r>
              <a:rPr lang="en-US" sz="4000" i="1"/>
              <a:t>scopes</a:t>
            </a:r>
            <a:r>
              <a:rPr lang="en-US" sz="4000"/>
              <a:t> as </a:t>
            </a:r>
            <a:r>
              <a:rPr lang="en-US" sz="4000" i="1"/>
              <a:t>permissions</a:t>
            </a:r>
          </a:p>
        </p:txBody>
      </p:sp>
    </p:spTree>
    <p:extLst>
      <p:ext uri="{BB962C8B-B14F-4D97-AF65-F5344CB8AC3E}">
        <p14:creationId xmlns:p14="http://schemas.microsoft.com/office/powerpoint/2010/main" val="42374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016758"/>
          </a:xfrm>
          <a:prstGeom prst="rect">
            <a:avLst/>
          </a:prstGeom>
          <a:noFill/>
        </p:spPr>
        <p:txBody>
          <a:bodyPr wrap="square" rtlCol="0">
            <a:spAutoFit/>
          </a:bodyPr>
          <a:lstStyle/>
          <a:p>
            <a:r>
              <a:rPr lang="en-US" sz="4000"/>
              <a:t>App receives, or not, an Access Token to use as a Bearer Token when calling the API</a:t>
            </a:r>
          </a:p>
          <a:p>
            <a:endParaRPr lang="en-US" sz="4000" i="1"/>
          </a:p>
          <a:p>
            <a:r>
              <a:rPr lang="en-US" sz="4000"/>
              <a:t>We say the app has be granted or denied </a:t>
            </a:r>
            <a:r>
              <a:rPr lang="en-US" sz="4000" i="1"/>
              <a:t>consent</a:t>
            </a:r>
          </a:p>
        </p:txBody>
      </p:sp>
      <p:sp>
        <p:nvSpPr>
          <p:cNvPr id="6" name="TextBox 5">
            <a:extLst>
              <a:ext uri="{FF2B5EF4-FFF2-40B4-BE49-F238E27FC236}">
                <a16:creationId xmlns:a16="http://schemas.microsoft.com/office/drawing/2014/main" id="{5AFEAB2D-F163-446B-BDCF-0B7162751B71}"/>
              </a:ext>
            </a:extLst>
          </p:cNvPr>
          <p:cNvSpPr txBox="1"/>
          <p:nvPr/>
        </p:nvSpPr>
        <p:spPr>
          <a:xfrm>
            <a:off x="0" y="411513"/>
            <a:ext cx="6578599" cy="6124754"/>
          </a:xfrm>
          <a:prstGeom prst="rect">
            <a:avLst/>
          </a:prstGeom>
          <a:noFill/>
        </p:spPr>
        <p:txBody>
          <a:bodyPr wrap="square" rtlCol="0">
            <a:spAutoFit/>
          </a:bodyPr>
          <a:lstStyle/>
          <a:p>
            <a:r>
              <a:rPr lang="en-US" sz="1400"/>
              <a:t>eyJ0eXAiOiJKV1QiLCJub25jZSI6IkFRQUJBQUFBQUFDRWZleFh4amFtUWIzT2VHUTRHdWd2STdUZ085c0NEWVc5SlVQMzRaUG1tak5ZRTd5XzJvMTRRbTYtRzBwcXFldE9JaENadjNFTmtLdGkyZTJTUVJNTjZteWdIbmt2MW1UcFJNQXotbDhRcGlBQSIsImFsZyI6IlJTMjU2IiwieDV0IjoiLXN4TUpNTENJRFdNVFB2WnlKNnR4LUNEeHcwIiwia2lkIjoiLXN4TUpNTENJRFdNVFB2WnlKNnR4LUNEeHcwIn0.eyJhdWQiOiJodHRwczovL2dyYXBoLm1pY3Jvc29mdC5jb20iLCJpc3MiOiJodHRwczovL3N0cy53aW5kb3dzLm5ldC85NmM5YzY2Ny1lMGQ2LTQzNzMtYmRlNi1iOTcwOTg5ODQ5NTAvIiwiaWF0IjoxNTUwNzI1NTQyLCJuYmYiOjE1NTA3MjU1NDIsImV4cCI6MTU1MDcyOTQ0MiwiYWNjdCI6MCwiYWNyIjoiMSIsImFpbyI6IkFTUUEyLzhLQUFBQWplbUJ5aC9yN29vZzJPZG5LcVc4NGViNU5TSm1adEV6dWcrajBwamhEY2M9IiwiYW1yIjpbInB3ZCJdLCJhcHBfZGlzcGxheW5hbWUiOiJQZXJtaXNzaW9uRGVtbyIsImFwcGlkIjoiZWUxZjcyNGYtMmM3Ni00NjRjLTgyNTgtZDBhZDM1M2YzOGMzIiwiYXBwaWRhY3IiOiIwIiwiZGV2aWNlaWQiOiI5YjI4ZTY1Zi05Yzc5LTQ4Y2QtYTA1OC01YmY3YWIyZWM1YzkiLCJmYW1pbHlfbmFtZSI6IlJvYmVydHNvbiIsImdpdmVuX25hbWUiOiJSb2JiaWUiLCJpcGFkZHIiOiI1MC4zNS42NC4xODQiLCJuYW1lIjoiUm9iYmllIFJvYmVydHNvbiIsIm9pZCI6ImZkZDBkMGYwLTJiMTQtNDYxNC1hZTc2LWRjOGZlNzZlYzI3MiIsInBsYXRmIjoiMyIsInB1aWQiOiIxMDAzM0ZGRkFFQThEMzM2Iiwic2NwIjoicHJvZmlsZSBvcGVuaWQgZW1haWwgVXNlci5SZWFkIiwic3ViIjoiYXh3c2JWTmVSc2V0bDFMYnp1bmtGeWxtTlFfaUpPXy1sbTUyd25wcnBqYyIsInRpZCI6Ijk2YzljNjY3LWUwZDYtNDM3My1iZGU2LWI5NzA5ODk4NDk1MCIsInVuaXF1ZV9uYW1lIjoicnJAa3lsZXNzdGFnZS5vbm1pY3Jvc29mdC5jb20iLCJ1cG4iOiJyckBreWxlc3N0YWdlLm9ubWljcm9zb2Z0LmNvbSIsInV0aSI6Imt5Zk11Y18zMjBxZ3FKOEFscXhBQUEiLCJ2ZXIiOiIxLjAiLCJ4bXNfc3QiOnsic3ViIjoiam9rS0xYcG1CVXo5cDh0YWVzYnVuZmdzRFhHYjFKZ0Q2NTJtMFV0bjNYcyJ9LCJ4bXNfdGNkdCI6MTUzNzMzNDc1NH0.LmNqF8hbd7EpvtKhiAJtbMPanCh6q0SAjgTgFUqP23Sn_m4A2hNfJwZYURpb040jun6JXK7zwFyHvIE9vMU_veWqn-adrDcS7ATT44jAb-chrCLxeT0kirc81xSSWh1vY3JEL0esR5zmCK_RiA0xZpOkf7fAASGlyxpUeIrGoFj66PNIYG3GMuTQP7vye74X13m2z9txcKrGAYQHPvbaz_E2tFCJyc7rQtQNXqURoeTATTIVUc4ZDxQYOhvaZ0ebGhsYewv5V4SwJjPWNboE2_PNiNNWLxAFqzm47oYQe34VS7JLd8zjYbr375ojjNQfBDfQ2EeuuoA362BD9c1_NQ</a:t>
            </a:r>
          </a:p>
        </p:txBody>
      </p:sp>
    </p:spTree>
    <p:extLst>
      <p:ext uri="{BB962C8B-B14F-4D97-AF65-F5344CB8AC3E}">
        <p14:creationId xmlns:p14="http://schemas.microsoft.com/office/powerpoint/2010/main" val="142335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F91504-DE65-4DE2-9F31-8DE0D33A54D7}"/>
              </a:ext>
            </a:extLst>
          </p:cNvPr>
          <p:cNvSpPr>
            <a:spLocks noGrp="1"/>
          </p:cNvSpPr>
          <p:nvPr>
            <p:ph type="title"/>
          </p:nvPr>
        </p:nvSpPr>
        <p:spPr/>
        <p:txBody>
          <a:bodyPr/>
          <a:lstStyle/>
          <a:p>
            <a:r>
              <a:rPr lang="en-US"/>
              <a:t>Microsoft Graph Permission Names</a:t>
            </a:r>
          </a:p>
        </p:txBody>
      </p:sp>
      <p:sp>
        <p:nvSpPr>
          <p:cNvPr id="6" name="Content Placeholder 5">
            <a:extLst>
              <a:ext uri="{FF2B5EF4-FFF2-40B4-BE49-F238E27FC236}">
                <a16:creationId xmlns:a16="http://schemas.microsoft.com/office/drawing/2014/main" id="{B51149BA-A4FD-44F0-BC3C-2846FCF7CD47}"/>
              </a:ext>
            </a:extLst>
          </p:cNvPr>
          <p:cNvSpPr>
            <a:spLocks noGrp="1"/>
          </p:cNvSpPr>
          <p:nvPr>
            <p:ph idx="1"/>
          </p:nvPr>
        </p:nvSpPr>
        <p:spPr/>
        <p:txBody>
          <a:bodyPr>
            <a:noAutofit/>
          </a:bodyPr>
          <a:lstStyle/>
          <a:p>
            <a:r>
              <a:rPr lang="en-US"/>
              <a:t>Pattern: </a:t>
            </a:r>
            <a:r>
              <a:rPr lang="en-US" i="1" err="1">
                <a:solidFill>
                  <a:srgbClr val="00B0F0"/>
                </a:solidFill>
              </a:rPr>
              <a:t>resource</a:t>
            </a:r>
            <a:r>
              <a:rPr lang="en-US" i="1" err="1"/>
              <a:t>.</a:t>
            </a:r>
            <a:r>
              <a:rPr lang="en-US" i="1" err="1">
                <a:solidFill>
                  <a:srgbClr val="00B050"/>
                </a:solidFill>
              </a:rPr>
              <a:t>operation</a:t>
            </a:r>
            <a:r>
              <a:rPr lang="en-US" i="1" err="1"/>
              <a:t>.</a:t>
            </a:r>
            <a:r>
              <a:rPr lang="en-US" i="1" err="1">
                <a:solidFill>
                  <a:srgbClr val="FFC000"/>
                </a:solidFill>
              </a:rPr>
              <a:t>constraint</a:t>
            </a:r>
            <a:endParaRPr lang="en-US" i="1">
              <a:solidFill>
                <a:srgbClr val="FFC000"/>
              </a:solidFill>
            </a:endParaRPr>
          </a:p>
          <a:p>
            <a:r>
              <a:rPr lang="en-US" i="1"/>
              <a:t>Constraint</a:t>
            </a:r>
            <a:r>
              <a:rPr lang="en-US"/>
              <a:t> determines the potential extent of access the app will have within the directory:</a:t>
            </a:r>
          </a:p>
          <a:p>
            <a:pPr lvl="1"/>
            <a:r>
              <a:rPr lang="en-US" b="1"/>
              <a:t>All:</a:t>
            </a:r>
            <a:r>
              <a:rPr lang="en-US"/>
              <a:t> grants permission to perform the operations on all resources of the specified type</a:t>
            </a:r>
          </a:p>
          <a:p>
            <a:pPr lvl="1"/>
            <a:r>
              <a:rPr lang="en-US" b="1"/>
              <a:t>Shared:</a:t>
            </a:r>
            <a:r>
              <a:rPr lang="en-US"/>
              <a:t> grants permission to perform the operations on resources that other users have shared with the signed-in user (mainly used with Outlook resources like mail, calendars, and contacts)</a:t>
            </a:r>
          </a:p>
          <a:p>
            <a:pPr lvl="1"/>
            <a:r>
              <a:rPr lang="en-US" b="1" err="1"/>
              <a:t>AppFolder</a:t>
            </a:r>
            <a:r>
              <a:rPr lang="en-US" b="1"/>
              <a:t>:</a:t>
            </a:r>
            <a:r>
              <a:rPr lang="en-US"/>
              <a:t> grants permission to read and write files in a dedicated folder in OneDrive (only exposed on Files permissions and only valid for Microsoft accounts)</a:t>
            </a:r>
          </a:p>
          <a:p>
            <a:pPr lvl="1"/>
            <a:r>
              <a:rPr lang="en-US" b="1"/>
              <a:t>No constraint:</a:t>
            </a:r>
            <a:r>
              <a:rPr lang="en-US"/>
              <a:t> is specified the app is limited to performing the operations on the resources owned by the signed-in user</a:t>
            </a:r>
          </a:p>
          <a:p>
            <a:pPr lvl="1"/>
            <a:endParaRPr lang="en-US"/>
          </a:p>
          <a:p>
            <a:r>
              <a:rPr lang="en-US"/>
              <a:t>Example: </a:t>
            </a:r>
            <a:r>
              <a:rPr lang="en-US" i="1" err="1">
                <a:solidFill>
                  <a:srgbClr val="00B0F0"/>
                </a:solidFill>
              </a:rPr>
              <a:t>User</a:t>
            </a:r>
            <a:r>
              <a:rPr lang="en-US" i="1" err="1"/>
              <a:t>.</a:t>
            </a:r>
            <a:r>
              <a:rPr lang="en-US" i="1" err="1">
                <a:solidFill>
                  <a:srgbClr val="00B050"/>
                </a:solidFill>
              </a:rPr>
              <a:t>Read</a:t>
            </a:r>
            <a:r>
              <a:rPr lang="en-US" i="1" err="1"/>
              <a:t>.</a:t>
            </a:r>
            <a:r>
              <a:rPr lang="en-US" i="1" err="1">
                <a:solidFill>
                  <a:srgbClr val="FFC000"/>
                </a:solidFill>
              </a:rPr>
              <a:t>All</a:t>
            </a:r>
            <a:endParaRPr lang="en-US" i="1">
              <a:solidFill>
                <a:srgbClr val="FFC000"/>
              </a:solidFill>
            </a:endParaRPr>
          </a:p>
        </p:txBody>
      </p:sp>
    </p:spTree>
    <p:extLst>
      <p:ext uri="{BB962C8B-B14F-4D97-AF65-F5344CB8AC3E}">
        <p14:creationId xmlns:p14="http://schemas.microsoft.com/office/powerpoint/2010/main" val="193735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Users can not grant consent for a permission that requires Admin consent</a:t>
            </a:r>
          </a:p>
          <a:p>
            <a:endParaRPr lang="en-US" sz="2800"/>
          </a:p>
          <a:p>
            <a:r>
              <a:rPr lang="en-US" sz="2800"/>
              <a:t>Admins can grant this consent</a:t>
            </a:r>
          </a:p>
          <a:p>
            <a:endParaRPr lang="en-US" sz="2800"/>
          </a:p>
          <a:p>
            <a:r>
              <a:rPr lang="en-US" sz="2800"/>
              <a:t>When running the app</a:t>
            </a:r>
          </a:p>
          <a:p>
            <a:endParaRPr lang="en-US" sz="2800"/>
          </a:p>
          <a:p>
            <a:endParaRPr lang="en-US" sz="2800"/>
          </a:p>
        </p:txBody>
      </p:sp>
      <p:pic>
        <p:nvPicPr>
          <p:cNvPr id="3" name="Picture 2">
            <a:extLst>
              <a:ext uri="{FF2B5EF4-FFF2-40B4-BE49-F238E27FC236}">
                <a16:creationId xmlns:a16="http://schemas.microsoft.com/office/drawing/2014/main" id="{EAEE3FCF-BEB1-4A82-887D-CABBB01378D6}"/>
              </a:ext>
            </a:extLst>
          </p:cNvPr>
          <p:cNvPicPr>
            <a:picLocks noChangeAspect="1"/>
          </p:cNvPicPr>
          <p:nvPr/>
        </p:nvPicPr>
        <p:blipFill>
          <a:blip r:embed="rId2"/>
          <a:stretch>
            <a:fillRect/>
          </a:stretch>
        </p:blipFill>
        <p:spPr>
          <a:xfrm>
            <a:off x="1295400" y="1190625"/>
            <a:ext cx="4210050" cy="4724400"/>
          </a:xfrm>
          <a:prstGeom prst="rect">
            <a:avLst/>
          </a:prstGeom>
        </p:spPr>
      </p:pic>
    </p:spTree>
    <p:extLst>
      <p:ext uri="{BB962C8B-B14F-4D97-AF65-F5344CB8AC3E}">
        <p14:creationId xmlns:p14="http://schemas.microsoft.com/office/powerpoint/2010/main" val="11545638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Admins can also consent for all users in the organization </a:t>
            </a:r>
          </a:p>
          <a:p>
            <a:endParaRPr lang="en-US" sz="2800"/>
          </a:p>
          <a:p>
            <a:r>
              <a:rPr lang="en-US" sz="2800"/>
              <a:t>Applies to both consent User and Admin permissions</a:t>
            </a:r>
          </a:p>
          <a:p>
            <a:endParaRPr lang="en-US" sz="2800"/>
          </a:p>
          <a:p>
            <a:r>
              <a:rPr lang="en-US" sz="2800"/>
              <a:t>When running the app</a:t>
            </a:r>
          </a:p>
          <a:p>
            <a:endParaRPr lang="en-US" sz="2800"/>
          </a:p>
          <a:p>
            <a:r>
              <a:rPr lang="en-US" sz="2800"/>
              <a:t>In the Azure Portal</a:t>
            </a:r>
          </a:p>
        </p:txBody>
      </p:sp>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3"/>
          <a:stretch>
            <a:fillRect/>
          </a:stretch>
        </p:blipFill>
        <p:spPr>
          <a:xfrm>
            <a:off x="277791" y="0"/>
            <a:ext cx="11486648" cy="6948600"/>
          </a:xfrm>
          <a:prstGeom prst="rect">
            <a:avLst/>
          </a:prstGeom>
        </p:spPr>
      </p:pic>
    </p:spTree>
    <p:extLst>
      <p:ext uri="{BB962C8B-B14F-4D97-AF65-F5344CB8AC3E}">
        <p14:creationId xmlns:p14="http://schemas.microsoft.com/office/powerpoint/2010/main" val="2050836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550-BA60-4D4A-B00B-390B500133AA}"/>
              </a:ext>
            </a:extLst>
          </p:cNvPr>
          <p:cNvSpPr>
            <a:spLocks noGrp="1"/>
          </p:cNvSpPr>
          <p:nvPr>
            <p:ph type="title"/>
          </p:nvPr>
        </p:nvSpPr>
        <p:spPr/>
        <p:txBody>
          <a:bodyPr/>
          <a:lstStyle/>
          <a:p>
            <a:r>
              <a:rPr lang="en-US"/>
              <a:t>When to ask for permission</a:t>
            </a:r>
          </a:p>
        </p:txBody>
      </p:sp>
      <p:sp>
        <p:nvSpPr>
          <p:cNvPr id="3" name="Text Placeholder 2">
            <a:extLst>
              <a:ext uri="{FF2B5EF4-FFF2-40B4-BE49-F238E27FC236}">
                <a16:creationId xmlns:a16="http://schemas.microsoft.com/office/drawing/2014/main" id="{4CAE2D52-A897-4A91-9897-1E90C631FDEB}"/>
              </a:ext>
            </a:extLst>
          </p:cNvPr>
          <p:cNvSpPr>
            <a:spLocks noGrp="1"/>
          </p:cNvSpPr>
          <p:nvPr>
            <p:ph type="body" sz="quarter" idx="10"/>
          </p:nvPr>
        </p:nvSpPr>
        <p:spPr>
          <a:xfrm>
            <a:off x="584200" y="1435497"/>
            <a:ext cx="11018520" cy="1465016"/>
          </a:xfrm>
        </p:spPr>
        <p:txBody>
          <a:bodyPr/>
          <a:lstStyle/>
          <a:p>
            <a:r>
              <a:rPr lang="en-US" b="1"/>
              <a:t>Dynamic user consent</a:t>
            </a:r>
            <a:r>
              <a:rPr lang="en-US"/>
              <a:t> – At login or first access token request</a:t>
            </a:r>
          </a:p>
          <a:p>
            <a:r>
              <a:rPr lang="en-US" b="1"/>
              <a:t>Incremental user consent</a:t>
            </a:r>
            <a:r>
              <a:rPr lang="en-US"/>
              <a:t> – As needed</a:t>
            </a:r>
          </a:p>
          <a:p>
            <a:r>
              <a:rPr lang="en-US" b="1"/>
              <a:t>The /.default scope</a:t>
            </a:r>
          </a:p>
        </p:txBody>
      </p:sp>
    </p:spTree>
    <p:extLst>
      <p:ext uri="{BB962C8B-B14F-4D97-AF65-F5344CB8AC3E}">
        <p14:creationId xmlns:p14="http://schemas.microsoft.com/office/powerpoint/2010/main" val="13662280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Tree>
    <p:extLst>
      <p:ext uri="{BB962C8B-B14F-4D97-AF65-F5344CB8AC3E}">
        <p14:creationId xmlns:p14="http://schemas.microsoft.com/office/powerpoint/2010/main" val="263978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Tree>
    <p:extLst>
      <p:ext uri="{BB962C8B-B14F-4D97-AF65-F5344CB8AC3E}">
        <p14:creationId xmlns:p14="http://schemas.microsoft.com/office/powerpoint/2010/main" val="152726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1873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2537210"/>
            <a:ext cx="8250776" cy="997196"/>
          </a:xfrm>
        </p:spPr>
        <p:txBody>
          <a:bodyPr/>
          <a:lstStyle/>
          <a:p>
            <a:r>
              <a:rPr lang="en-US"/>
              <a:t>What about when there is no user?</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a:t>Application Permissions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idx="1"/>
          </p:nvPr>
        </p:nvSpPr>
        <p:spPr>
          <a:xfrm>
            <a:off x="584200" y="1435503"/>
            <a:ext cx="11018520" cy="5270097"/>
          </a:xfrm>
        </p:spPr>
        <p:txBody>
          <a:bodyPr>
            <a:normAutofit/>
          </a:bodyPr>
          <a:lstStyle/>
          <a:p>
            <a:r>
              <a:rPr lang="en-US"/>
              <a:t>App proves it is the app requesting permission</a:t>
            </a:r>
          </a:p>
          <a:p>
            <a:pPr lvl="1"/>
            <a:r>
              <a:rPr lang="en-US"/>
              <a:t>Secret, Cert, Managed Identity for Azure Resources</a:t>
            </a:r>
          </a:p>
          <a:p>
            <a:r>
              <a:rPr lang="en-US"/>
              <a:t>Admin consent – Always</a:t>
            </a:r>
          </a:p>
          <a:p>
            <a:r>
              <a:rPr lang="en-US"/>
              <a:t>Trans user functionality</a:t>
            </a:r>
          </a:p>
          <a:p>
            <a:pPr lvl="1"/>
            <a:r>
              <a:rPr lang="en-US" err="1"/>
              <a:t>User.ReadWrite.All</a:t>
            </a:r>
            <a:endParaRPr lang="en-US"/>
          </a:p>
          <a:p>
            <a:pPr lvl="1"/>
            <a:r>
              <a:rPr lang="en-US" err="1"/>
              <a:t>Calendar.Read</a:t>
            </a:r>
            <a:endParaRPr lang="en-US"/>
          </a:p>
          <a:p>
            <a:r>
              <a:rPr lang="en-US"/>
              <a:t>Permissions granted the app are always the permissions used</a:t>
            </a:r>
          </a:p>
        </p:txBody>
      </p:sp>
    </p:spTree>
    <p:extLst>
      <p:ext uri="{BB962C8B-B14F-4D97-AF65-F5344CB8AC3E}">
        <p14:creationId xmlns:p14="http://schemas.microsoft.com/office/powerpoint/2010/main" val="268059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360135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CE6BB-49A7-4015-A1E2-112DBBE06BE3}"/>
              </a:ext>
            </a:extLst>
          </p:cNvPr>
          <p:cNvPicPr>
            <a:picLocks noChangeAspect="1"/>
          </p:cNvPicPr>
          <p:nvPr/>
        </p:nvPicPr>
        <p:blipFill>
          <a:blip r:embed="rId2"/>
          <a:stretch>
            <a:fillRect/>
          </a:stretch>
        </p:blipFill>
        <p:spPr>
          <a:xfrm>
            <a:off x="0" y="542840"/>
            <a:ext cx="12192000" cy="5772319"/>
          </a:xfrm>
          <a:prstGeom prst="rect">
            <a:avLst/>
          </a:prstGeom>
        </p:spPr>
      </p:pic>
    </p:spTree>
    <p:extLst>
      <p:ext uri="{BB962C8B-B14F-4D97-AF65-F5344CB8AC3E}">
        <p14:creationId xmlns:p14="http://schemas.microsoft.com/office/powerpoint/2010/main" val="14159287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a:t>A single-page JavaScript app requesting the </a:t>
            </a:r>
            <a:r>
              <a:rPr lang="en-US" i="1" err="1"/>
              <a:t>Catalog.View.Published</a:t>
            </a:r>
            <a:r>
              <a:rPr lang="en-US" i="1"/>
              <a:t> </a:t>
            </a:r>
            <a:r>
              <a:rPr lang="en-US"/>
              <a:t>permission, used to list catalog items</a:t>
            </a:r>
          </a:p>
          <a:p>
            <a:pPr lvl="1">
              <a:lnSpc>
                <a:spcPct val="95000"/>
              </a:lnSpc>
            </a:pPr>
            <a:r>
              <a:rPr lang="en-US"/>
              <a:t>Q: Is this a delegated permission (scope) or application permission (app role)?</a:t>
            </a:r>
          </a:p>
          <a:p>
            <a:pPr lvl="1">
              <a:lnSpc>
                <a:spcPct val="95000"/>
              </a:lnSpc>
            </a:pPr>
            <a:r>
              <a:rPr lang="en-US"/>
              <a:t>A: It </a:t>
            </a:r>
            <a:r>
              <a:rPr lang="en-US" i="1"/>
              <a:t>must</a:t>
            </a:r>
            <a:r>
              <a:rPr lang="en-US"/>
              <a:t> be delegated, because:</a:t>
            </a:r>
          </a:p>
          <a:p>
            <a:pPr lvl="2">
              <a:lnSpc>
                <a:spcPct val="95000"/>
              </a:lnSpc>
            </a:pPr>
            <a:r>
              <a:rPr lang="en-US"/>
              <a:t>There are users in front of the app</a:t>
            </a:r>
          </a:p>
          <a:p>
            <a:pPr lvl="2">
              <a:lnSpc>
                <a:spcPct val="95000"/>
              </a:lnSpc>
            </a:pPr>
            <a:r>
              <a:rPr lang="en-US"/>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53998"/>
          </a:xfrm>
        </p:spPr>
        <p:txBody>
          <a:bodyPr>
            <a:normAutofit/>
          </a:bodyPr>
          <a:lstStyle/>
          <a:p>
            <a:r>
              <a:rPr lang="en-US"/>
              <a:t>Best Practices</a:t>
            </a:r>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4844403"/>
          </a:xfrm>
        </p:spPr>
        <p:txBody>
          <a:bodyPr vert="horz" wrap="square" lIns="0" tIns="0" rIns="0" bIns="0" rtlCol="0" anchor="t">
            <a:spAutoFit/>
          </a:bodyPr>
          <a:lstStyle/>
          <a:p>
            <a:r>
              <a:rPr lang="en-US" sz="2400">
                <a:solidFill>
                  <a:schemeClr val="tx1"/>
                </a:solidFill>
              </a:rPr>
              <a:t>Adopt consent and authorization best practices</a:t>
            </a:r>
          </a:p>
          <a:p>
            <a:pPr lvl="1"/>
            <a:r>
              <a:rPr lang="en-US" sz="1600"/>
              <a:t>The most widely adopted apps in Azure AD generally follow these already</a:t>
            </a:r>
          </a:p>
          <a:p>
            <a:pPr lvl="1"/>
            <a:r>
              <a:rPr lang="en-US" sz="1600">
                <a:hlinkClick r:id="rId3"/>
              </a:rPr>
              <a:t>http://aka.ms/GraphBestPractices</a:t>
            </a:r>
            <a:r>
              <a:rPr lang="en-US" sz="1600"/>
              <a:t> </a:t>
            </a:r>
          </a:p>
          <a:p>
            <a:r>
              <a:rPr lang="en-US" sz="2400">
                <a:solidFill>
                  <a:schemeClr val="tx1"/>
                </a:solidFill>
              </a:rPr>
              <a:t>Show that you have been thoughtful with your permission requests:</a:t>
            </a:r>
          </a:p>
          <a:p>
            <a:pPr lvl="1"/>
            <a:r>
              <a:rPr lang="en-US" sz="1800"/>
              <a:t>Only ask for what is absolutely necessary</a:t>
            </a:r>
          </a:p>
          <a:p>
            <a:pPr lvl="1"/>
            <a:r>
              <a:rPr lang="en-US" sz="1800">
                <a:cs typeface="Segoe UI"/>
              </a:rPr>
              <a:t>Choose permission type based on your scenario</a:t>
            </a:r>
          </a:p>
          <a:p>
            <a:pPr lvl="1"/>
            <a:r>
              <a:rPr lang="en-US" sz="1800"/>
              <a:t>Use incremental consent to request granular permissions just in time</a:t>
            </a:r>
          </a:p>
          <a:p>
            <a:r>
              <a:rPr lang="en-US" sz="2400">
                <a:solidFill>
                  <a:schemeClr val="tx1"/>
                </a:solidFill>
              </a:rPr>
              <a:t>Provide Terms of Service and Privacy Statement</a:t>
            </a:r>
          </a:p>
          <a:p>
            <a:pPr marL="0" indent="0">
              <a:buNone/>
            </a:pPr>
            <a:endParaRPr lang="en-US" sz="2000"/>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3316766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851584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CF83-14F5-4AEF-AA61-6BE94067D1BF}"/>
              </a:ext>
            </a:extLst>
          </p:cNvPr>
          <p:cNvSpPr>
            <a:spLocks noGrp="1"/>
          </p:cNvSpPr>
          <p:nvPr>
            <p:ph type="title"/>
          </p:nvPr>
        </p:nvSpPr>
        <p:spPr/>
        <p:txBody>
          <a:bodyPr/>
          <a:lstStyle/>
          <a:p>
            <a:r>
              <a:rPr lang="en-US"/>
              <a:t>Let’s get back to code</a:t>
            </a:r>
          </a:p>
        </p:txBody>
      </p:sp>
      <p:sp>
        <p:nvSpPr>
          <p:cNvPr id="3" name="Content Placeholder 2">
            <a:extLst>
              <a:ext uri="{FF2B5EF4-FFF2-40B4-BE49-F238E27FC236}">
                <a16:creationId xmlns:a16="http://schemas.microsoft.com/office/drawing/2014/main" id="{644C462A-ABDC-4F00-9814-6689E6284418}"/>
              </a:ext>
            </a:extLst>
          </p:cNvPr>
          <p:cNvSpPr>
            <a:spLocks noGrp="1"/>
          </p:cNvSpPr>
          <p:nvPr>
            <p:ph type="body" sz="quarter" idx="10"/>
          </p:nvPr>
        </p:nvSpPr>
        <p:spPr/>
        <p:txBody>
          <a:bodyPr/>
          <a:lstStyle/>
          <a:p>
            <a:r>
              <a:rPr lang="en-US"/>
              <a:t>Start with one of your auth apps</a:t>
            </a:r>
          </a:p>
          <a:p>
            <a:endParaRPr lang="en-US"/>
          </a:p>
          <a:p>
            <a:r>
              <a:rPr lang="en-US"/>
              <a:t>Add this Microsoft Graph request: GET /me/calendar/events </a:t>
            </a:r>
          </a:p>
          <a:p>
            <a:pPr lvl="1"/>
            <a:r>
              <a:rPr lang="en-US"/>
              <a:t>Add acquire token for new permission</a:t>
            </a:r>
          </a:p>
          <a:p>
            <a:pPr lvl="1"/>
            <a:r>
              <a:rPr lang="en-US"/>
              <a:t>Run app and grant consent.</a:t>
            </a:r>
          </a:p>
          <a:p>
            <a:pPr lvl="1"/>
            <a:endParaRPr lang="en-US"/>
          </a:p>
          <a:p>
            <a:r>
              <a:rPr lang="en-US"/>
              <a:t>Edit your app’s registration and add:</a:t>
            </a:r>
          </a:p>
          <a:p>
            <a:pPr lvl="1"/>
            <a:r>
              <a:rPr lang="en-US"/>
              <a:t>Permissions to for this Microsoft Graph request: </a:t>
            </a:r>
            <a:r>
              <a:rPr lang="en-US">
                <a:hlinkClick r:id="rId2"/>
              </a:rPr>
              <a:t>/v1.0/groups</a:t>
            </a:r>
            <a:r>
              <a:rPr lang="en-US"/>
              <a:t> </a:t>
            </a:r>
          </a:p>
          <a:p>
            <a:pPr lvl="1"/>
            <a:r>
              <a:rPr lang="en-US"/>
              <a:t>Grant to the app in the portal</a:t>
            </a:r>
          </a:p>
          <a:p>
            <a:pPr lvl="1"/>
            <a:r>
              <a:rPr lang="en-US"/>
              <a:t>Add to you app and run</a:t>
            </a:r>
          </a:p>
        </p:txBody>
      </p:sp>
    </p:spTree>
    <p:extLst>
      <p:ext uri="{BB962C8B-B14F-4D97-AF65-F5344CB8AC3E}">
        <p14:creationId xmlns:p14="http://schemas.microsoft.com/office/powerpoint/2010/main" val="3682679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90DDA0-F656-4888-81D9-3D176FCAC6A0}"/>
              </a:ext>
            </a:extLst>
          </p:cNvPr>
          <p:cNvSpPr>
            <a:spLocks noGrp="1"/>
          </p:cNvSpPr>
          <p:nvPr>
            <p:ph type="title"/>
          </p:nvPr>
        </p:nvSpPr>
        <p:spPr/>
        <p:txBody>
          <a:bodyPr/>
          <a:lstStyle/>
          <a:p>
            <a:r>
              <a:rPr lang="en-US"/>
              <a:t>Authorization</a:t>
            </a:r>
          </a:p>
        </p:txBody>
      </p:sp>
      <p:sp>
        <p:nvSpPr>
          <p:cNvPr id="5" name="Content Placeholder 4">
            <a:extLst>
              <a:ext uri="{FF2B5EF4-FFF2-40B4-BE49-F238E27FC236}">
                <a16:creationId xmlns:a16="http://schemas.microsoft.com/office/drawing/2014/main" id="{23EC3494-7375-4031-9E09-4CB68019C665}"/>
              </a:ext>
            </a:extLst>
          </p:cNvPr>
          <p:cNvSpPr>
            <a:spLocks noGrp="1"/>
          </p:cNvSpPr>
          <p:nvPr>
            <p:ph idx="1"/>
          </p:nvPr>
        </p:nvSpPr>
        <p:spPr/>
        <p:txBody>
          <a:bodyPr/>
          <a:lstStyle/>
          <a:p>
            <a:r>
              <a:rPr lang="en-US"/>
              <a:t>Connect users to apps with Authentication</a:t>
            </a:r>
          </a:p>
          <a:p>
            <a:pPr lvl="1"/>
            <a:r>
              <a:rPr lang="en-US"/>
              <a:t>User proves their Identity to Microsoft Identity</a:t>
            </a:r>
          </a:p>
          <a:p>
            <a:r>
              <a:rPr lang="en-US"/>
              <a:t>Applications need Authorization to be allowed to call APIs</a:t>
            </a:r>
          </a:p>
          <a:p>
            <a:endParaRPr lang="en-US"/>
          </a:p>
          <a:p>
            <a:pPr lvl="1"/>
            <a:r>
              <a:rPr lang="en-US"/>
              <a:t>On Behalf of the user</a:t>
            </a:r>
          </a:p>
          <a:p>
            <a:pPr lvl="2"/>
            <a:r>
              <a:rPr lang="en-US"/>
              <a:t>User Identity is provided by Microsoft Identity</a:t>
            </a:r>
          </a:p>
          <a:p>
            <a:pPr lvl="2"/>
            <a:r>
              <a:rPr lang="en-US"/>
              <a:t>Delegated Permission</a:t>
            </a:r>
          </a:p>
          <a:p>
            <a:pPr lvl="2"/>
            <a:r>
              <a:rPr lang="en-US"/>
              <a:t>Must be used with a user present</a:t>
            </a:r>
          </a:p>
          <a:p>
            <a:pPr lvl="1"/>
            <a:r>
              <a:rPr lang="en-US"/>
              <a:t>As a service application</a:t>
            </a:r>
          </a:p>
          <a:p>
            <a:pPr lvl="2"/>
            <a:r>
              <a:rPr lang="en-US"/>
              <a:t>Application Permission</a:t>
            </a:r>
          </a:p>
          <a:p>
            <a:endParaRPr lang="en-US"/>
          </a:p>
        </p:txBody>
      </p:sp>
    </p:spTree>
    <p:extLst>
      <p:ext uri="{BB962C8B-B14F-4D97-AF65-F5344CB8AC3E}">
        <p14:creationId xmlns:p14="http://schemas.microsoft.com/office/powerpoint/2010/main" val="15037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226-F3A3-4A18-8BB3-66243643E10A}"/>
              </a:ext>
            </a:extLst>
          </p:cNvPr>
          <p:cNvSpPr>
            <a:spLocks noGrp="1"/>
          </p:cNvSpPr>
          <p:nvPr>
            <p:ph type="title"/>
          </p:nvPr>
        </p:nvSpPr>
        <p:spPr/>
        <p:txBody>
          <a:bodyPr/>
          <a:lstStyle/>
          <a:p>
            <a:r>
              <a:rPr lang="en-US"/>
              <a:t>APIs often have many operations</a:t>
            </a:r>
          </a:p>
        </p:txBody>
      </p:sp>
      <p:sp>
        <p:nvSpPr>
          <p:cNvPr id="3" name="Content Placeholder 2">
            <a:extLst>
              <a:ext uri="{FF2B5EF4-FFF2-40B4-BE49-F238E27FC236}">
                <a16:creationId xmlns:a16="http://schemas.microsoft.com/office/drawing/2014/main" id="{5B63054B-CC32-4FD2-8864-06A2461DA9EB}"/>
              </a:ext>
            </a:extLst>
          </p:cNvPr>
          <p:cNvSpPr>
            <a:spLocks noGrp="1"/>
          </p:cNvSpPr>
          <p:nvPr>
            <p:ph idx="1"/>
          </p:nvPr>
        </p:nvSpPr>
        <p:spPr>
          <a:xfrm>
            <a:off x="730200" y="1552025"/>
            <a:ext cx="10515600" cy="4351338"/>
          </a:xfrm>
        </p:spPr>
        <p:txBody>
          <a:bodyPr/>
          <a:lstStyle/>
          <a:p>
            <a:r>
              <a:rPr lang="en-US"/>
              <a:t>Applications must request which operations they require</a:t>
            </a:r>
          </a:p>
        </p:txBody>
      </p:sp>
      <p:sp>
        <p:nvSpPr>
          <p:cNvPr id="4" name="TextBox 3">
            <a:extLst>
              <a:ext uri="{FF2B5EF4-FFF2-40B4-BE49-F238E27FC236}">
                <a16:creationId xmlns:a16="http://schemas.microsoft.com/office/drawing/2014/main" id="{D418ECA5-822C-4FE8-A51D-629748223A84}"/>
              </a:ext>
            </a:extLst>
          </p:cNvPr>
          <p:cNvSpPr txBox="1"/>
          <p:nvPr/>
        </p:nvSpPr>
        <p:spPr>
          <a:xfrm>
            <a:off x="730200" y="2291934"/>
            <a:ext cx="11018520" cy="1450397"/>
          </a:xfrm>
          <a:prstGeom prst="rect">
            <a:avLst/>
          </a:prstGeom>
          <a:noFill/>
        </p:spPr>
        <p:txBody>
          <a:bodyPr wrap="square" rtlCol="0">
            <a:spAutoFit/>
          </a:bodyPr>
          <a:lstStyle/>
          <a:p>
            <a:pPr marL="0" indent="0">
              <a:buNone/>
            </a:pPr>
            <a:r>
              <a:rPr lang="en-US" b="1"/>
              <a:t>Require</a:t>
            </a:r>
          </a:p>
          <a:p>
            <a:pPr lvl="1"/>
            <a:r>
              <a:rPr lang="en-US"/>
              <a:t>App must not request API permission to call API operations for which there is no functionality in the app. </a:t>
            </a:r>
          </a:p>
          <a:p>
            <a:pPr lvl="1"/>
            <a:r>
              <a:rPr lang="en-US"/>
              <a:t>Developers should know what API operations they call</a:t>
            </a:r>
          </a:p>
          <a:p>
            <a:pPr lvl="1"/>
            <a:r>
              <a:rPr lang="en-US"/>
              <a:t>Must use a Least Privileged approach</a:t>
            </a:r>
            <a:endParaRPr lang="en-US" b="1"/>
          </a:p>
          <a:p>
            <a:endParaRPr lang="en-US"/>
          </a:p>
        </p:txBody>
      </p:sp>
      <p:sp>
        <p:nvSpPr>
          <p:cNvPr id="6" name="TextBox 5">
            <a:extLst>
              <a:ext uri="{FF2B5EF4-FFF2-40B4-BE49-F238E27FC236}">
                <a16:creationId xmlns:a16="http://schemas.microsoft.com/office/drawing/2014/main" id="{E5CED1BE-89D5-4CF8-9CE6-916F249C816D}"/>
              </a:ext>
            </a:extLst>
          </p:cNvPr>
          <p:cNvSpPr txBox="1"/>
          <p:nvPr/>
        </p:nvSpPr>
        <p:spPr>
          <a:xfrm>
            <a:off x="730200" y="3849718"/>
            <a:ext cx="9381600" cy="1200329"/>
          </a:xfrm>
          <a:prstGeom prst="rect">
            <a:avLst/>
          </a:prstGeom>
          <a:noFill/>
        </p:spPr>
        <p:txBody>
          <a:bodyPr wrap="square">
            <a:spAutoFit/>
          </a:bodyPr>
          <a:lstStyle/>
          <a:p>
            <a:pPr marL="0" indent="0">
              <a:buNone/>
            </a:pPr>
            <a:r>
              <a:rPr lang="en-US" b="1"/>
              <a:t>Request</a:t>
            </a:r>
          </a:p>
          <a:p>
            <a:pPr lvl="1"/>
            <a:r>
              <a:rPr lang="en-US"/>
              <a:t>Must be granted or denied</a:t>
            </a:r>
          </a:p>
          <a:p>
            <a:pPr lvl="1"/>
            <a:r>
              <a:rPr lang="en-US"/>
              <a:t>May be granted an admin or users and admins</a:t>
            </a:r>
          </a:p>
          <a:p>
            <a:pPr lvl="1"/>
            <a:r>
              <a:rPr lang="en-US"/>
              <a:t>API designers and tenant configuration determine who can grant the request</a:t>
            </a:r>
            <a:endParaRPr lang="en-US" b="1"/>
          </a:p>
        </p:txBody>
      </p:sp>
    </p:spTree>
    <p:extLst>
      <p:ext uri="{BB962C8B-B14F-4D97-AF65-F5344CB8AC3E}">
        <p14:creationId xmlns:p14="http://schemas.microsoft.com/office/powerpoint/2010/main" val="175780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grpSp>
        <p:nvGrpSpPr>
          <p:cNvPr id="5" name="Group 4">
            <a:extLst>
              <a:ext uri="{FF2B5EF4-FFF2-40B4-BE49-F238E27FC236}">
                <a16:creationId xmlns:a16="http://schemas.microsoft.com/office/drawing/2014/main" id="{C38D0211-CA7E-4F63-BF8F-ABF3AD8323A2}"/>
              </a:ext>
            </a:extLst>
          </p:cNvPr>
          <p:cNvGrpSpPr/>
          <p:nvPr/>
        </p:nvGrpSpPr>
        <p:grpSpPr>
          <a:xfrm>
            <a:off x="5444373" y="1085849"/>
            <a:ext cx="2474506" cy="1525460"/>
            <a:chOff x="4871499" y="967281"/>
            <a:chExt cx="2524125" cy="1556049"/>
          </a:xfrm>
        </p:grpSpPr>
        <p:pic>
          <p:nvPicPr>
            <p:cNvPr id="6" name="Picture 5">
              <a:extLst>
                <a:ext uri="{FF2B5EF4-FFF2-40B4-BE49-F238E27FC236}">
                  <a16:creationId xmlns:a16="http://schemas.microsoft.com/office/drawing/2014/main" id="{505623C6-4899-4512-8FEF-68CB38624780}"/>
                </a:ext>
              </a:extLst>
            </p:cNvPr>
            <p:cNvPicPr>
              <a:picLocks noChangeAspect="1"/>
            </p:cNvPicPr>
            <p:nvPr/>
          </p:nvPicPr>
          <p:blipFill>
            <a:blip r:embed="rId3"/>
            <a:stretch>
              <a:fillRect/>
            </a:stretch>
          </p:blipFill>
          <p:spPr>
            <a:xfrm>
              <a:off x="4871499" y="967281"/>
              <a:ext cx="2524125" cy="1556049"/>
            </a:xfrm>
            <a:prstGeom prst="rect">
              <a:avLst/>
            </a:prstGeom>
          </p:spPr>
        </p:pic>
        <p:sp>
          <p:nvSpPr>
            <p:cNvPr id="7" name="TextBox 12">
              <a:extLst>
                <a:ext uri="{FF2B5EF4-FFF2-40B4-BE49-F238E27FC236}">
                  <a16:creationId xmlns:a16="http://schemas.microsoft.com/office/drawing/2014/main" id="{62BCC3A3-17FD-4DC0-80EC-AB4881BA142D}"/>
                </a:ext>
              </a:extLst>
            </p:cNvPr>
            <p:cNvSpPr txBox="1"/>
            <p:nvPr/>
          </p:nvSpPr>
          <p:spPr>
            <a:xfrm>
              <a:off x="5009004" y="1238547"/>
              <a:ext cx="2232248" cy="1149536"/>
            </a:xfrm>
            <a:prstGeom prst="rect">
              <a:avLst/>
            </a:prstGeom>
            <a:solidFill>
              <a:srgbClr val="FFFFFF">
                <a:alpha val="74000"/>
              </a:srgbClr>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nb-NO" sz="2745" b="1" i="0" u="none" strike="noStrike" kern="1200" cap="none" spc="0" normalizeH="0" baseline="0" noProof="0">
                  <a:ln>
                    <a:noFill/>
                  </a:ln>
                  <a:gradFill>
                    <a:gsLst>
                      <a:gs pos="2917">
                        <a:srgbClr val="404040"/>
                      </a:gs>
                      <a:gs pos="30000">
                        <a:srgbClr val="404040"/>
                      </a:gs>
                    </a:gsLst>
                    <a:lin ang="5400000" scaled="0"/>
                  </a:gradFill>
                  <a:effectLst/>
                  <a:uLnTx/>
                  <a:uFillTx/>
                  <a:latin typeface="Segoe UI"/>
                  <a:ea typeface="+mn-ea"/>
                  <a:cs typeface="+mn-cs"/>
                </a:rPr>
                <a:t>YOUR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nb-NO" sz="2745" b="1" i="0" u="none" strike="noStrike" kern="1200" cap="none" spc="0" normalizeH="0" baseline="0" noProof="0">
                  <a:ln>
                    <a:noFill/>
                  </a:ln>
                  <a:gradFill>
                    <a:gsLst>
                      <a:gs pos="2917">
                        <a:srgbClr val="404040"/>
                      </a:gs>
                      <a:gs pos="30000">
                        <a:srgbClr val="404040"/>
                      </a:gs>
                    </a:gsLst>
                    <a:lin ang="5400000" scaled="0"/>
                  </a:gradFill>
                  <a:effectLst/>
                  <a:uLnTx/>
                  <a:uFillTx/>
                  <a:latin typeface="Segoe UI"/>
                  <a:ea typeface="+mn-ea"/>
                  <a:cs typeface="+mn-cs"/>
                </a:rPr>
                <a:t>APP</a:t>
              </a:r>
            </a:p>
          </p:txBody>
        </p:sp>
      </p:gr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4359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340242"/>
            <a:ext cx="10515600" cy="985321"/>
          </a:xfrm>
        </p:spPr>
        <p:txBody>
          <a:bodyPr/>
          <a:lstStyle/>
          <a:p>
            <a:r>
              <a:rPr lang="en-US"/>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a:t>Applications specify the range of operation they </a:t>
            </a:r>
            <a:r>
              <a:rPr lang="en-US" sz="4800">
                <a:solidFill>
                  <a:srgbClr val="FF0000"/>
                </a:solidFill>
              </a:rPr>
              <a:t>REQUIRE</a:t>
            </a:r>
            <a:r>
              <a:rPr lang="en-US" sz="4800"/>
              <a:t> by requesting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442509"/>
            <a:ext cx="7256678" cy="1251112"/>
          </a:xfrm>
          <a:prstGeom prst="rect">
            <a:avLst/>
          </a:prstGeom>
          <a:noFill/>
        </p:spPr>
        <p:txBody>
          <a:bodyPr wrap="square" rtlCol="0">
            <a:spAutoFit/>
          </a:bodyPr>
          <a:lstStyle/>
          <a:p>
            <a:r>
              <a:rPr lang="en-US">
                <a:solidFill>
                  <a:srgbClr val="FF0000"/>
                </a:solidFill>
              </a:rPr>
              <a:t>REQUIRED Only – Never ask for more than the app implements</a:t>
            </a:r>
          </a:p>
          <a:p>
            <a:endParaRPr lang="en-US">
              <a:solidFill>
                <a:srgbClr val="FF0000"/>
              </a:solidFill>
            </a:endParaRPr>
          </a:p>
          <a:p>
            <a:pPr algn="ctr"/>
            <a:r>
              <a:rPr lang="en-US" sz="4000" b="1">
                <a:solidFill>
                  <a:srgbClr val="FF0000"/>
                </a:solidFill>
              </a:rPr>
              <a:t>“Least Privilege” </a:t>
            </a:r>
            <a:endParaRPr lang="en-US" sz="4000" b="1"/>
          </a:p>
        </p:txBody>
      </p:sp>
    </p:spTree>
    <p:extLst>
      <p:ext uri="{BB962C8B-B14F-4D97-AF65-F5344CB8AC3E}">
        <p14:creationId xmlns:p14="http://schemas.microsoft.com/office/powerpoint/2010/main" val="127357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0"/>
            <a:ext cx="10515600" cy="1325563"/>
          </a:xfrm>
        </p:spPr>
        <p:txBody>
          <a:bodyPr/>
          <a:lstStyle/>
          <a:p>
            <a:r>
              <a:rPr lang="en-US"/>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a:t>Applications specify the range of operation they REQUIRE by </a:t>
            </a:r>
            <a:r>
              <a:rPr lang="en-US" sz="4800">
                <a:solidFill>
                  <a:srgbClr val="FF0000"/>
                </a:solidFill>
              </a:rPr>
              <a:t>requesting</a:t>
            </a:r>
            <a:r>
              <a:rPr lang="en-US" sz="4800"/>
              <a:t>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178221"/>
            <a:ext cx="7256678" cy="1077218"/>
          </a:xfrm>
          <a:prstGeom prst="rect">
            <a:avLst/>
          </a:prstGeom>
          <a:noFill/>
        </p:spPr>
        <p:txBody>
          <a:bodyPr wrap="square" rtlCol="0">
            <a:spAutoFit/>
          </a:bodyPr>
          <a:lstStyle/>
          <a:p>
            <a:r>
              <a:rPr lang="en-US" sz="3200">
                <a:solidFill>
                  <a:srgbClr val="FF0000"/>
                </a:solidFill>
              </a:rPr>
              <a:t>If it is a REQUEST, the request must be granted or denied </a:t>
            </a:r>
            <a:endParaRPr lang="en-US" sz="3200"/>
          </a:p>
        </p:txBody>
      </p:sp>
    </p:spTree>
    <p:extLst>
      <p:ext uri="{BB962C8B-B14F-4D97-AF65-F5344CB8AC3E}">
        <p14:creationId xmlns:p14="http://schemas.microsoft.com/office/powerpoint/2010/main" val="36778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1323439"/>
          </a:xfrm>
          <a:prstGeom prst="rect">
            <a:avLst/>
          </a:prstGeom>
          <a:noFill/>
        </p:spPr>
        <p:txBody>
          <a:bodyPr wrap="square" rtlCol="0">
            <a:spAutoFit/>
          </a:bodyPr>
          <a:lstStyle/>
          <a:p>
            <a:r>
              <a:rPr lang="en-US" sz="4000"/>
              <a:t>App requests a scope</a:t>
            </a:r>
          </a:p>
          <a:p>
            <a:endParaRPr lang="en-US" sz="4000"/>
          </a:p>
        </p:txBody>
      </p:sp>
      <p:sp>
        <p:nvSpPr>
          <p:cNvPr id="6" name="Rectangle 5">
            <a:extLst>
              <a:ext uri="{FF2B5EF4-FFF2-40B4-BE49-F238E27FC236}">
                <a16:creationId xmlns:a16="http://schemas.microsoft.com/office/drawing/2014/main" id="{392558EB-0390-4245-85FC-ACF311A2F6AD}"/>
              </a:ext>
            </a:extLst>
          </p:cNvPr>
          <p:cNvSpPr/>
          <p:nvPr/>
        </p:nvSpPr>
        <p:spPr>
          <a:xfrm>
            <a:off x="119480" y="1519509"/>
            <a:ext cx="11966127" cy="2062103"/>
          </a:xfrm>
          <a:prstGeom prst="rect">
            <a:avLst/>
          </a:prstGeom>
        </p:spPr>
        <p:txBody>
          <a:bodyPr wrap="square">
            <a:spAutoFit/>
          </a:bodyPr>
          <a:lstStyle/>
          <a:p>
            <a:r>
              <a:rPr lang="en-US" sz="2000"/>
              <a:t> </a:t>
            </a:r>
            <a:r>
              <a:rPr lang="en-US" sz="3200" err="1"/>
              <a:t>myMSALObj.acquireTokenSilent</a:t>
            </a:r>
            <a:r>
              <a:rPr lang="en-US" sz="3200"/>
              <a:t>(</a:t>
            </a:r>
            <a:r>
              <a:rPr lang="en-US" sz="3200" b="1">
                <a:solidFill>
                  <a:srgbClr val="FF0000"/>
                </a:solidFill>
              </a:rPr>
              <a:t>“</a:t>
            </a:r>
            <a:r>
              <a:rPr lang="en-US" sz="3200" b="1" err="1">
                <a:solidFill>
                  <a:srgbClr val="FF0000"/>
                </a:solidFill>
              </a:rPr>
              <a:t>User.Read</a:t>
            </a:r>
            <a:r>
              <a:rPr lang="en-US" sz="3200" b="1">
                <a:solidFill>
                  <a:srgbClr val="FF0000"/>
                </a:solidFill>
              </a:rPr>
              <a:t>”</a:t>
            </a:r>
            <a:r>
              <a:rPr lang="en-US" sz="3200"/>
              <a:t>)</a:t>
            </a:r>
          </a:p>
          <a:p>
            <a:endParaRPr lang="en-US" sz="3200"/>
          </a:p>
          <a:p>
            <a:r>
              <a:rPr lang="en-US" sz="3200"/>
              <a:t>if (</a:t>
            </a:r>
            <a:r>
              <a:rPr lang="en-US" sz="3200" err="1"/>
              <a:t>requiresInteraction</a:t>
            </a:r>
            <a:r>
              <a:rPr lang="en-US" sz="3200"/>
              <a:t>(</a:t>
            </a:r>
            <a:r>
              <a:rPr lang="en-US" sz="3200" err="1"/>
              <a:t>error.errorCode</a:t>
            </a:r>
            <a:r>
              <a:rPr lang="en-US" sz="3200"/>
              <a:t>)) {</a:t>
            </a:r>
          </a:p>
          <a:p>
            <a:r>
              <a:rPr lang="en-US" sz="3200"/>
              <a:t>                    </a:t>
            </a:r>
            <a:r>
              <a:rPr lang="en-US" sz="3200" err="1"/>
              <a:t>myMSALObj.acquireTokenPopup</a:t>
            </a:r>
            <a:r>
              <a:rPr lang="en-US" sz="3200"/>
              <a:t> (</a:t>
            </a:r>
            <a:r>
              <a:rPr lang="en-US" sz="3200" b="1">
                <a:solidFill>
                  <a:srgbClr val="FF0000"/>
                </a:solidFill>
              </a:rPr>
              <a:t>“</a:t>
            </a:r>
            <a:r>
              <a:rPr lang="en-US" sz="3200" b="1" err="1">
                <a:solidFill>
                  <a:srgbClr val="FF0000"/>
                </a:solidFill>
              </a:rPr>
              <a:t>User.Read</a:t>
            </a:r>
            <a:r>
              <a:rPr lang="en-US" sz="3200" b="1">
                <a:solidFill>
                  <a:srgbClr val="FF0000"/>
                </a:solidFill>
              </a:rPr>
              <a:t>”</a:t>
            </a:r>
            <a:r>
              <a:rPr lang="en-US" sz="3200"/>
              <a:t>)</a:t>
            </a:r>
          </a:p>
        </p:txBody>
      </p:sp>
    </p:spTree>
    <p:extLst>
      <p:ext uri="{BB962C8B-B14F-4D97-AF65-F5344CB8AC3E}">
        <p14:creationId xmlns:p14="http://schemas.microsoft.com/office/powerpoint/2010/main" val="108882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2908</Words>
  <Application>Microsoft Office PowerPoint</Application>
  <PresentationFormat>Widescreen</PresentationFormat>
  <Paragraphs>398</Paragraphs>
  <Slides>41</Slides>
  <Notes>15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Authorization</vt:lpstr>
      <vt:lpstr>APIs often have many operations</vt:lpstr>
      <vt:lpstr>https://graph.microsoft.com</vt:lpstr>
      <vt:lpstr>https://graph.microsoft.com</vt:lpstr>
      <vt:lpstr>https://graph.microsoft.com</vt:lpstr>
      <vt:lpstr>PowerPoint Presentation</vt:lpstr>
      <vt:lpstr>PowerPoint Presentation</vt:lpstr>
      <vt:lpstr>PowerPoint Presentation</vt:lpstr>
      <vt:lpstr>How does Microsoft use Permissions?</vt:lpstr>
      <vt:lpstr>Microsoft Graph Permission Names</vt:lpstr>
      <vt:lpstr>Microsoft Graph User Permissions (Examples)</vt:lpstr>
      <vt:lpstr>More User Permissions…</vt:lpstr>
      <vt:lpstr>Admin Consent Required?</vt:lpstr>
      <vt:lpstr>PowerPoint Presentation</vt:lpstr>
      <vt:lpstr>PowerPoint Presentation</vt:lpstr>
      <vt:lpstr>PowerPoint Presentation</vt:lpstr>
      <vt:lpstr>PowerPoint Presentation</vt:lpstr>
      <vt:lpstr>When to ask for permission</vt:lpstr>
      <vt:lpstr>PowerPoint Presentation</vt:lpstr>
      <vt:lpstr>PowerPoint Presentation</vt:lpstr>
      <vt:lpstr>PowerPoint Presentation</vt:lpstr>
      <vt:lpstr>What about when there is no user?</vt:lpstr>
      <vt:lpstr>Application Permissions</vt:lpstr>
      <vt:lpstr>Limit App Permissions</vt:lpstr>
      <vt:lpstr>PowerPoint Presentation</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Best Practices</vt:lpstr>
      <vt:lpstr>Permission and Consent Framework</vt:lpstr>
      <vt:lpstr>Let’s get back to code</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2021-10-21T04:35:40Z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2021-10-21T04:35:40Z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fba4221a-c556-46a6-b7d0-046cfa10c291</vt:lpwstr>
  </property>
  <property fmtid="{D5CDD505-2E9C-101B-9397-08002B2CF9AE}" pid="8" name="MSIP_Label_f42aa342-8706-4288-bd11-ebb85995028c_ContentBits">
    <vt:lpwstr>0</vt:lpwstr>
  </property>
</Properties>
</file>